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60" r:id="rId5"/>
    <p:sldId id="263" r:id="rId6"/>
    <p:sldId id="265" r:id="rId7"/>
  </p:sldIdLst>
  <p:sldSz cx="12192000" cy="6858000"/>
  <p:notesSz cx="6858000" cy="9144000"/>
  <p:embeddedFontLst>
    <p:embeddedFont>
      <p:font typeface="Arial Black" panose="020B0604020202020204" pitchFamily="34" charset="0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MS UI Gothic" panose="020B0600070205080204" pitchFamily="34" charset="-128"/>
      <p:regular r:id="rId18"/>
    </p:embeddedFont>
    <p:embeddedFont>
      <p:font typeface="Wingdings 3" pitchFamily="2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94660"/>
  </p:normalViewPr>
  <p:slideViewPr>
    <p:cSldViewPr snapToGrid="0">
      <p:cViewPr varScale="1">
        <p:scale>
          <a:sx n="129" d="100"/>
          <a:sy n="129" d="100"/>
        </p:scale>
        <p:origin x="4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jpeg>
</file>

<file path=ppt/media/image10.tmp>
</file>

<file path=ppt/media/image11.tmp>
</file>

<file path=ppt/media/image2.png>
</file>

<file path=ppt/media/image3.png>
</file>

<file path=ppt/media/image4.png>
</file>

<file path=ppt/media/image5.png>
</file>

<file path=ppt/media/image6.jp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847AD1-3D12-4282-8A01-413C585E869B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B1DC6-90EB-4AAA-80AD-DAA6867DF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7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B69B-549C-47F5-942C-D6F452A0830C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158AB-0A63-40B9-985A-ED5CB76682F6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99E3A-6C6B-45A1-843D-E34A8FAFE559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27B70-7B48-46C0-88F0-151A1F941D5A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21FDC-5B61-48F0-8B48-B98BD939D7E5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EDC97-1CDE-40BE-85C4-171ED3658FE0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66E35-185A-4B71-A97F-C1343AA34AF1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05F29-2102-4016-B385-445432BCB655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3DE2-020E-4703-9DA9-B3B20A1D4A03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B6CC8-8258-4297-B814-969B55E02930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65CC-E826-4B2C-A635-D98B7302E653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2CF42-BC8F-4839-B7BA-C03E3420E323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E070A-5ABB-4634-BE5F-7A09D500AE34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F73E8-DC21-4855-A9BB-37ADD97B8769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90BA8-11F3-41F7-A663-85A3D6041033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94FA8-4C09-44C8-82EF-D1FB08CF2F09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6B6DA-805A-4963-8C38-65050D87722C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3000">
              <a:schemeClr val="bg1"/>
            </a:gs>
            <a:gs pos="69000">
              <a:schemeClr val="bg1"/>
            </a:gs>
            <a:gs pos="97000">
              <a:schemeClr val="tx1">
                <a:lumMod val="5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D107EE9-FCAB-43C6-9712-8AE4EA1F6E1D}" type="datetime1">
              <a:rPr lang="en-US" smtClean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mp"/><Relationship Id="rId5" Type="http://schemas.openxmlformats.org/officeDocument/2006/relationships/image" Target="../media/image10.tmp"/><Relationship Id="rId4" Type="http://schemas.openxmlformats.org/officeDocument/2006/relationships/image" Target="../media/image9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284" y="4483982"/>
            <a:ext cx="10312697" cy="820523"/>
          </a:xfrm>
        </p:spPr>
        <p:txBody>
          <a:bodyPr/>
          <a:lstStyle/>
          <a:p>
            <a:r>
              <a:rPr lang="en-US" sz="4000" dirty="0">
                <a:solidFill>
                  <a:srgbClr val="FFC000"/>
                </a:solidFill>
                <a:latin typeface="Arial Black" panose="020B0A04020102020204" pitchFamily="34" charset="0"/>
              </a:rPr>
              <a:t>Homework 2</a:t>
            </a:r>
            <a:br>
              <a:rPr lang="en-US" sz="4000" dirty="0">
                <a:solidFill>
                  <a:srgbClr val="FFC000"/>
                </a:solidFill>
                <a:latin typeface="Arial Black" panose="020B0A04020102020204" pitchFamily="34" charset="0"/>
              </a:rPr>
            </a:br>
            <a:r>
              <a:rPr lang="en-US" sz="2000" dirty="0"/>
              <a:t>Database Creation and Simple Query Script Creation</a:t>
            </a:r>
            <a:endParaRPr lang="en-US" sz="20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62699" y="0"/>
            <a:ext cx="5829301" cy="120032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  <a:cs typeface="Arial" panose="020B0604020202020204" pitchFamily="34" charset="0"/>
              </a:rPr>
              <a:t>IS664 Database Programming</a:t>
            </a:r>
          </a:p>
          <a:p>
            <a:pPr algn="r"/>
            <a:r>
              <a:rPr lang="en-US" sz="3600" b="1" dirty="0">
                <a:solidFill>
                  <a:schemeClr val="bg1"/>
                </a:solidFill>
                <a:latin typeface="MS UI Gothic" panose="020B0600070205080204" pitchFamily="34" charset="-128"/>
                <a:ea typeface="MS UI Gothic" panose="020B0600070205080204" pitchFamily="34" charset="-128"/>
                <a:cs typeface="Arial" panose="020B0604020202020204" pitchFamily="34" charset="0"/>
              </a:rPr>
              <a:t>FALL 2020</a:t>
            </a:r>
            <a:endParaRPr lang="en-US" sz="3600" b="1" i="1" dirty="0">
              <a:solidFill>
                <a:srgbClr val="FF0000"/>
              </a:solidFill>
              <a:latin typeface="MS UI Gothic" panose="020B0600070205080204" pitchFamily="34" charset="-128"/>
              <a:ea typeface="MS UI Gothic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93" y="1396538"/>
            <a:ext cx="4514850" cy="1885950"/>
          </a:xfrm>
          <a:prstGeom prst="rec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  <a:reflection blurRad="6350" stA="50000" endA="295" endPos="92000" dist="101600" dir="5400000" sy="-100000" algn="bl" rotWithShape="0"/>
            <a:softEdge rad="127000"/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9144000" y="5816600"/>
            <a:ext cx="284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FFC000"/>
                </a:solidFill>
              </a:rPr>
              <a:t>Professor HG Locklear</a:t>
            </a:r>
          </a:p>
          <a:p>
            <a:pPr algn="r"/>
            <a:r>
              <a:rPr lang="en-US" b="1" dirty="0">
                <a:solidFill>
                  <a:srgbClr val="FFC000"/>
                </a:solidFill>
              </a:rPr>
              <a:t>hlocklear@pace.edu</a:t>
            </a:r>
          </a:p>
        </p:txBody>
      </p:sp>
    </p:spTree>
    <p:extLst>
      <p:ext uri="{BB962C8B-B14F-4D97-AF65-F5344CB8AC3E}">
        <p14:creationId xmlns:p14="http://schemas.microsoft.com/office/powerpoint/2010/main" val="924770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227" y="189671"/>
            <a:ext cx="2397714" cy="762307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General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227" y="1300084"/>
            <a:ext cx="11447768" cy="3949648"/>
          </a:xfrm>
        </p:spPr>
        <p:txBody>
          <a:bodyPr>
            <a:normAutofit/>
          </a:bodyPr>
          <a:lstStyle/>
          <a:p>
            <a:r>
              <a:rPr lang="en-US" sz="1600" b="1" dirty="0"/>
              <a:t>Code a </a:t>
            </a:r>
            <a:r>
              <a:rPr lang="en-US" sz="1600" b="1" dirty="0">
                <a:solidFill>
                  <a:srgbClr val="FFC000"/>
                </a:solidFill>
              </a:rPr>
              <a:t>SINGLE</a:t>
            </a:r>
            <a:r>
              <a:rPr lang="en-US" sz="1600" b="1" dirty="0"/>
              <a:t> sql script that creates the database </a:t>
            </a:r>
            <a:r>
              <a:rPr lang="en-US" sz="1600" b="1" i="1" dirty="0">
                <a:solidFill>
                  <a:srgbClr val="FFC000"/>
                </a:solidFill>
              </a:rPr>
              <a:t>[Your Name]</a:t>
            </a:r>
            <a:r>
              <a:rPr lang="en-US" sz="1600" b="1" dirty="0">
                <a:solidFill>
                  <a:srgbClr val="FFC000"/>
                </a:solidFill>
              </a:rPr>
              <a:t>HW2 </a:t>
            </a:r>
            <a:r>
              <a:rPr lang="en-US" sz="1600" b="1" dirty="0"/>
              <a:t>based on the schema shown on slide 3/4 </a:t>
            </a:r>
            <a:r>
              <a:rPr lang="en-US" sz="1600" b="1" u="sng" dirty="0">
                <a:solidFill>
                  <a:srgbClr val="FFC000"/>
                </a:solidFill>
              </a:rPr>
              <a:t>and</a:t>
            </a:r>
            <a:r>
              <a:rPr lang="en-US" sz="1600" b="1" dirty="0"/>
              <a:t> contains the code for the queries for each of the questions listed on slide 5.</a:t>
            </a:r>
          </a:p>
          <a:p>
            <a:r>
              <a:rPr lang="en-US" sz="1600" b="1" dirty="0"/>
              <a:t>After you have created the database, utilize the data file (HW2Data.sql) to populate the tables in the database. </a:t>
            </a:r>
            <a:r>
              <a:rPr lang="en-US" sz="1600" b="1" dirty="0">
                <a:solidFill>
                  <a:srgbClr val="FF0000"/>
                </a:solidFill>
              </a:rPr>
              <a:t>DO NOT INCLUDE THIS FILE IN YOUR SUBMISSION</a:t>
            </a:r>
            <a:r>
              <a:rPr lang="en-US" sz="1600" b="1" dirty="0"/>
              <a:t>…additionally, </a:t>
            </a:r>
            <a:r>
              <a:rPr lang="en-US" sz="1600" b="1" dirty="0">
                <a:solidFill>
                  <a:srgbClr val="FF0000"/>
                </a:solidFill>
              </a:rPr>
              <a:t>DO NOT COPY AND PASTE THE INSERT STATEMENTS INTO YOUR SCRIPT.</a:t>
            </a:r>
          </a:p>
          <a:p>
            <a:r>
              <a:rPr lang="en-US" sz="1600" b="1" dirty="0"/>
              <a:t>Prior to beginning this assignment, read the documentation about:</a:t>
            </a:r>
          </a:p>
          <a:p>
            <a:pPr lvl="1"/>
            <a:r>
              <a:rPr lang="en-US" sz="1400" b="1" dirty="0"/>
              <a:t>ENUM data type locate at  </a:t>
            </a:r>
            <a:r>
              <a:rPr lang="en-US" sz="1400" b="1" dirty="0">
                <a:solidFill>
                  <a:srgbClr val="FFC000"/>
                </a:solidFill>
              </a:rPr>
              <a:t>https://dev.mysql.com/doc/refman/5.7/en/enum.html</a:t>
            </a:r>
            <a:endParaRPr lang="en-US" sz="1400" b="1" dirty="0"/>
          </a:p>
          <a:p>
            <a:pPr lvl="1"/>
            <a:r>
              <a:rPr lang="en-US" sz="1400" b="1" dirty="0"/>
              <a:t>String Functions located at </a:t>
            </a:r>
            <a:r>
              <a:rPr lang="en-US" sz="1400" b="1" dirty="0">
                <a:solidFill>
                  <a:srgbClr val="FFC000"/>
                </a:solidFill>
              </a:rPr>
              <a:t>https://dev.mysql.com/doc/refman/5.7/en/string-functions.html</a:t>
            </a:r>
          </a:p>
          <a:p>
            <a:pPr lvl="1"/>
            <a:r>
              <a:rPr lang="en-US" sz="1400" b="1" dirty="0"/>
              <a:t>Numeric Functions located at </a:t>
            </a:r>
            <a:r>
              <a:rPr lang="en-US" sz="1400" b="1" dirty="0">
                <a:solidFill>
                  <a:srgbClr val="FFC000"/>
                </a:solidFill>
              </a:rPr>
              <a:t>https://dev.mysql.com/doc/refman/5.7/en/numeric-functions.html</a:t>
            </a:r>
          </a:p>
          <a:p>
            <a:r>
              <a:rPr lang="en-US" sz="1600" b="1" dirty="0"/>
              <a:t>This assignment is </a:t>
            </a:r>
            <a:r>
              <a:rPr lang="en-US" sz="1600" b="1" dirty="0">
                <a:solidFill>
                  <a:srgbClr val="FFC000"/>
                </a:solidFill>
              </a:rPr>
              <a:t>DUE ON Thursday SEPT 24 by 6 PM</a:t>
            </a:r>
            <a:r>
              <a:rPr lang="en-US" sz="1600" b="1" dirty="0"/>
              <a:t>.</a:t>
            </a:r>
          </a:p>
          <a:p>
            <a:endParaRPr lang="en-US" sz="1600" b="1" dirty="0"/>
          </a:p>
          <a:p>
            <a:endParaRPr lang="en-US" sz="1600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156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32" y="191020"/>
            <a:ext cx="9404723" cy="796199"/>
          </a:xfrm>
        </p:spPr>
        <p:txBody>
          <a:bodyPr/>
          <a:lstStyle/>
          <a:p>
            <a:r>
              <a:rPr lang="en-US" sz="4800" dirty="0">
                <a:solidFill>
                  <a:srgbClr val="FFC000"/>
                </a:solidFill>
              </a:rPr>
              <a:t>usstrikecommand</a:t>
            </a:r>
            <a:r>
              <a:rPr lang="en-US" sz="4800" dirty="0">
                <a:solidFill>
                  <a:srgbClr val="FF0000"/>
                </a:solidFill>
              </a:rPr>
              <a:t> </a:t>
            </a:r>
            <a:r>
              <a:rPr lang="en-US" dirty="0"/>
              <a:t>Schema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760427"/>
              </p:ext>
            </p:extLst>
          </p:nvPr>
        </p:nvGraphicFramePr>
        <p:xfrm>
          <a:off x="1280161" y="1524000"/>
          <a:ext cx="2907912" cy="57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46877">
                  <a:extLst>
                    <a:ext uri="{9D8B030D-6E8A-4147-A177-3AD203B41FA5}">
                      <a16:colId xmlns:a16="http://schemas.microsoft.com/office/drawing/2014/main" val="4080719118"/>
                    </a:ext>
                  </a:extLst>
                </a:gridCol>
                <a:gridCol w="702379">
                  <a:extLst>
                    <a:ext uri="{9D8B030D-6E8A-4147-A177-3AD203B41FA5}">
                      <a16:colId xmlns:a16="http://schemas.microsoft.com/office/drawing/2014/main" val="2575984931"/>
                    </a:ext>
                  </a:extLst>
                </a:gridCol>
                <a:gridCol w="1058656">
                  <a:extLst>
                    <a:ext uri="{9D8B030D-6E8A-4147-A177-3AD203B41FA5}">
                      <a16:colId xmlns:a16="http://schemas.microsoft.com/office/drawing/2014/main" val="3309078639"/>
                    </a:ext>
                  </a:extLst>
                </a:gridCol>
              </a:tblGrid>
              <a:tr h="228600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USBomber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50708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/>
                      <a:r>
                        <a:rPr lang="en-US" sz="1200" b="1" u="sng" dirty="0">
                          <a:solidFill>
                            <a:schemeClr val="bg1"/>
                          </a:solidFill>
                        </a:rPr>
                        <a:t>Designation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BRole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InService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52803"/>
                  </a:ext>
                </a:extLst>
              </a:tr>
            </a:tbl>
          </a:graphicData>
        </a:graphic>
      </p:graphicFrame>
      <p:graphicFrame>
        <p:nvGraphicFramePr>
          <p:cNvPr id="47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70600"/>
              </p:ext>
            </p:extLst>
          </p:nvPr>
        </p:nvGraphicFramePr>
        <p:xfrm>
          <a:off x="4724397" y="2590800"/>
          <a:ext cx="6216129" cy="57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36019">
                  <a:extLst>
                    <a:ext uri="{9D8B030D-6E8A-4147-A177-3AD203B41FA5}">
                      <a16:colId xmlns:a16="http://schemas.microsoft.com/office/drawing/2014/main" val="4080719118"/>
                    </a:ext>
                  </a:extLst>
                </a:gridCol>
                <a:gridCol w="1036022">
                  <a:extLst>
                    <a:ext uri="{9D8B030D-6E8A-4147-A177-3AD203B41FA5}">
                      <a16:colId xmlns:a16="http://schemas.microsoft.com/office/drawing/2014/main" val="2575984931"/>
                    </a:ext>
                  </a:extLst>
                </a:gridCol>
                <a:gridCol w="1036022">
                  <a:extLst>
                    <a:ext uri="{9D8B030D-6E8A-4147-A177-3AD203B41FA5}">
                      <a16:colId xmlns:a16="http://schemas.microsoft.com/office/drawing/2014/main" val="1215091417"/>
                    </a:ext>
                  </a:extLst>
                </a:gridCol>
                <a:gridCol w="1036022">
                  <a:extLst>
                    <a:ext uri="{9D8B030D-6E8A-4147-A177-3AD203B41FA5}">
                      <a16:colId xmlns:a16="http://schemas.microsoft.com/office/drawing/2014/main" val="1645290727"/>
                    </a:ext>
                  </a:extLst>
                </a:gridCol>
                <a:gridCol w="1036022">
                  <a:extLst>
                    <a:ext uri="{9D8B030D-6E8A-4147-A177-3AD203B41FA5}">
                      <a16:colId xmlns:a16="http://schemas.microsoft.com/office/drawing/2014/main" val="2190660234"/>
                    </a:ext>
                  </a:extLst>
                </a:gridCol>
                <a:gridCol w="1036022">
                  <a:extLst>
                    <a:ext uri="{9D8B030D-6E8A-4147-A177-3AD203B41FA5}">
                      <a16:colId xmlns:a16="http://schemas.microsoft.com/office/drawing/2014/main" val="3295853853"/>
                    </a:ext>
                  </a:extLst>
                </a:gridCol>
              </a:tblGrid>
              <a:tr h="190500">
                <a:tc gridSpan="6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performance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5070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b="1" u="sng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Bmbr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MaxSpeed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OpRange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OpRadius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OpCeiling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ClimbRate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52803"/>
                  </a:ext>
                </a:extLst>
              </a:tr>
            </a:tbl>
          </a:graphicData>
        </a:graphic>
      </p:graphicFrame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301229"/>
              </p:ext>
            </p:extLst>
          </p:nvPr>
        </p:nvGraphicFramePr>
        <p:xfrm>
          <a:off x="7489768" y="3459480"/>
          <a:ext cx="3102032" cy="57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73973">
                  <a:extLst>
                    <a:ext uri="{9D8B030D-6E8A-4147-A177-3AD203B41FA5}">
                      <a16:colId xmlns:a16="http://schemas.microsoft.com/office/drawing/2014/main" val="4080719118"/>
                    </a:ext>
                  </a:extLst>
                </a:gridCol>
                <a:gridCol w="1137459">
                  <a:extLst>
                    <a:ext uri="{9D8B030D-6E8A-4147-A177-3AD203B41FA5}">
                      <a16:colId xmlns:a16="http://schemas.microsoft.com/office/drawing/2014/main" val="2575984931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215091417"/>
                    </a:ext>
                  </a:extLst>
                </a:gridCol>
              </a:tblGrid>
              <a:tr h="190500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armament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5070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b="1" u="sng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Bmbr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InternalBays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Hardpoints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52803"/>
                  </a:ext>
                </a:extLst>
              </a:tr>
            </a:tbl>
          </a:graphicData>
        </a:graphic>
      </p:graphicFrame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772385"/>
              </p:ext>
            </p:extLst>
          </p:nvPr>
        </p:nvGraphicFramePr>
        <p:xfrm>
          <a:off x="5965770" y="4145280"/>
          <a:ext cx="4626031" cy="57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86372">
                  <a:extLst>
                    <a:ext uri="{9D8B030D-6E8A-4147-A177-3AD203B41FA5}">
                      <a16:colId xmlns:a16="http://schemas.microsoft.com/office/drawing/2014/main" val="4080719118"/>
                    </a:ext>
                  </a:extLst>
                </a:gridCol>
                <a:gridCol w="691660">
                  <a:extLst>
                    <a:ext uri="{9D8B030D-6E8A-4147-A177-3AD203B41FA5}">
                      <a16:colId xmlns:a16="http://schemas.microsoft.com/office/drawing/2014/main" val="2575984931"/>
                    </a:ext>
                  </a:extLst>
                </a:gridCol>
                <a:gridCol w="1244995">
                  <a:extLst>
                    <a:ext uri="{9D8B030D-6E8A-4147-A177-3AD203B41FA5}">
                      <a16:colId xmlns:a16="http://schemas.microsoft.com/office/drawing/2014/main" val="1215091417"/>
                    </a:ext>
                  </a:extLst>
                </a:gridCol>
                <a:gridCol w="901502">
                  <a:extLst>
                    <a:ext uri="{9D8B030D-6E8A-4147-A177-3AD203B41FA5}">
                      <a16:colId xmlns:a16="http://schemas.microsoft.com/office/drawing/2014/main" val="3603205032"/>
                    </a:ext>
                  </a:extLst>
                </a:gridCol>
                <a:gridCol w="901502">
                  <a:extLst>
                    <a:ext uri="{9D8B030D-6E8A-4147-A177-3AD203B41FA5}">
                      <a16:colId xmlns:a16="http://schemas.microsoft.com/office/drawing/2014/main" val="2045459444"/>
                    </a:ext>
                  </a:extLst>
                </a:gridCol>
              </a:tblGrid>
              <a:tr h="190500">
                <a:tc gridSpan="5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avionics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5070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b="1" u="sng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Bmbr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Radar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RadarWarning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Defense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Targeting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52803"/>
                  </a:ext>
                </a:extLst>
              </a:tr>
            </a:tbl>
          </a:graphicData>
        </a:graphic>
      </p:graphicFrame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0860667"/>
              </p:ext>
            </p:extLst>
          </p:nvPr>
        </p:nvGraphicFramePr>
        <p:xfrm>
          <a:off x="5203770" y="4831080"/>
          <a:ext cx="6016458" cy="57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64774">
                  <a:extLst>
                    <a:ext uri="{9D8B030D-6E8A-4147-A177-3AD203B41FA5}">
                      <a16:colId xmlns:a16="http://schemas.microsoft.com/office/drawing/2014/main" val="4080719118"/>
                    </a:ext>
                  </a:extLst>
                </a:gridCol>
                <a:gridCol w="752839">
                  <a:extLst>
                    <a:ext uri="{9D8B030D-6E8A-4147-A177-3AD203B41FA5}">
                      <a16:colId xmlns:a16="http://schemas.microsoft.com/office/drawing/2014/main" val="2575984931"/>
                    </a:ext>
                  </a:extLst>
                </a:gridCol>
                <a:gridCol w="1355119">
                  <a:extLst>
                    <a:ext uri="{9D8B030D-6E8A-4147-A177-3AD203B41FA5}">
                      <a16:colId xmlns:a16="http://schemas.microsoft.com/office/drawing/2014/main" val="1215091417"/>
                    </a:ext>
                  </a:extLst>
                </a:gridCol>
                <a:gridCol w="981242">
                  <a:extLst>
                    <a:ext uri="{9D8B030D-6E8A-4147-A177-3AD203B41FA5}">
                      <a16:colId xmlns:a16="http://schemas.microsoft.com/office/drawing/2014/main" val="3603205032"/>
                    </a:ext>
                  </a:extLst>
                </a:gridCol>
                <a:gridCol w="981242">
                  <a:extLst>
                    <a:ext uri="{9D8B030D-6E8A-4147-A177-3AD203B41FA5}">
                      <a16:colId xmlns:a16="http://schemas.microsoft.com/office/drawing/2014/main" val="2045459444"/>
                    </a:ext>
                  </a:extLst>
                </a:gridCol>
                <a:gridCol w="981242">
                  <a:extLst>
                    <a:ext uri="{9D8B030D-6E8A-4147-A177-3AD203B41FA5}">
                      <a16:colId xmlns:a16="http://schemas.microsoft.com/office/drawing/2014/main" val="2082033283"/>
                    </a:ext>
                  </a:extLst>
                </a:gridCol>
              </a:tblGrid>
              <a:tr h="190500">
                <a:tc gridSpan="6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characteristics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5070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b="1" u="sng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B_Type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Crew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Payload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WingSpan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Height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52803"/>
                  </a:ext>
                </a:extLst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869795"/>
              </p:ext>
            </p:extLst>
          </p:nvPr>
        </p:nvGraphicFramePr>
        <p:xfrm>
          <a:off x="6970224" y="5516880"/>
          <a:ext cx="3621577" cy="57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2177">
                  <a:extLst>
                    <a:ext uri="{9D8B030D-6E8A-4147-A177-3AD203B41FA5}">
                      <a16:colId xmlns:a16="http://schemas.microsoft.com/office/drawing/2014/main" val="408071911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57598493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121509141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603205032"/>
                    </a:ext>
                  </a:extLst>
                </a:gridCol>
              </a:tblGrid>
              <a:tr h="190500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powerplant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5070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b="1" u="sng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B_Type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Engines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EngineType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MaxThrust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52803"/>
                  </a:ext>
                </a:extLst>
              </a:tr>
            </a:tbl>
          </a:graphicData>
        </a:graphic>
      </p:graphicFrame>
      <p:sp>
        <p:nvSpPr>
          <p:cNvPr id="39" name="Flowchart: Decision 38"/>
          <p:cNvSpPr/>
          <p:nvPr/>
        </p:nvSpPr>
        <p:spPr>
          <a:xfrm>
            <a:off x="2209800" y="2792662"/>
            <a:ext cx="1371600" cy="1156773"/>
          </a:xfrm>
          <a:prstGeom prst="flowChartDecision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FFC000"/>
                </a:solidFill>
              </a:rPr>
              <a:t>HAS</a:t>
            </a:r>
          </a:p>
        </p:txBody>
      </p:sp>
      <p:cxnSp>
        <p:nvCxnSpPr>
          <p:cNvPr id="28" name="Elbow Connector 27"/>
          <p:cNvCxnSpPr>
            <a:stCxn id="35" idx="1"/>
            <a:endCxn id="39" idx="3"/>
          </p:cNvCxnSpPr>
          <p:nvPr/>
        </p:nvCxnSpPr>
        <p:spPr>
          <a:xfrm rot="10800000">
            <a:off x="3581402" y="3371048"/>
            <a:ext cx="2384369" cy="1063792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33" idx="1"/>
            <a:endCxn id="39" idx="3"/>
          </p:cNvCxnSpPr>
          <p:nvPr/>
        </p:nvCxnSpPr>
        <p:spPr>
          <a:xfrm rot="10800000">
            <a:off x="3581400" y="3371048"/>
            <a:ext cx="3908368" cy="377992"/>
          </a:xfrm>
          <a:prstGeom prst="bentConnector3">
            <a:avLst>
              <a:gd name="adj1" fmla="val 69355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47" idx="1"/>
            <a:endCxn id="39" idx="3"/>
          </p:cNvCxnSpPr>
          <p:nvPr/>
        </p:nvCxnSpPr>
        <p:spPr>
          <a:xfrm rot="10800000" flipV="1">
            <a:off x="3581400" y="2880360"/>
            <a:ext cx="1143000" cy="490688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stCxn id="4" idx="3"/>
            <a:endCxn id="39" idx="0"/>
          </p:cNvCxnSpPr>
          <p:nvPr/>
        </p:nvCxnSpPr>
        <p:spPr>
          <a:xfrm flipH="1">
            <a:off x="2895601" y="1813561"/>
            <a:ext cx="1292471" cy="979101"/>
          </a:xfrm>
          <a:prstGeom prst="bentConnector4">
            <a:avLst>
              <a:gd name="adj1" fmla="val -17687"/>
              <a:gd name="adj2" fmla="val 47807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9" name="Table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540031"/>
              </p:ext>
            </p:extLst>
          </p:nvPr>
        </p:nvGraphicFramePr>
        <p:xfrm>
          <a:off x="1706880" y="6123709"/>
          <a:ext cx="4258889" cy="57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1262">
                  <a:extLst>
                    <a:ext uri="{9D8B030D-6E8A-4147-A177-3AD203B41FA5}">
                      <a16:colId xmlns:a16="http://schemas.microsoft.com/office/drawing/2014/main" val="4080719118"/>
                    </a:ext>
                  </a:extLst>
                </a:gridCol>
                <a:gridCol w="1314472">
                  <a:extLst>
                    <a:ext uri="{9D8B030D-6E8A-4147-A177-3AD203B41FA5}">
                      <a16:colId xmlns:a16="http://schemas.microsoft.com/office/drawing/2014/main" val="2575984931"/>
                    </a:ext>
                  </a:extLst>
                </a:gridCol>
                <a:gridCol w="963946">
                  <a:extLst>
                    <a:ext uri="{9D8B030D-6E8A-4147-A177-3AD203B41FA5}">
                      <a16:colId xmlns:a16="http://schemas.microsoft.com/office/drawing/2014/main" val="3309078639"/>
                    </a:ext>
                  </a:extLst>
                </a:gridCol>
                <a:gridCol w="1139209">
                  <a:extLst>
                    <a:ext uri="{9D8B030D-6E8A-4147-A177-3AD203B41FA5}">
                      <a16:colId xmlns:a16="http://schemas.microsoft.com/office/drawing/2014/main" val="4283055884"/>
                    </a:ext>
                  </a:extLst>
                </a:gridCol>
              </a:tblGrid>
              <a:tr h="228600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bomber_general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50708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b="1" u="sng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Bomber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Manufacturer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UnitCost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52803"/>
                  </a:ext>
                </a:extLst>
              </a:tr>
            </a:tbl>
          </a:graphicData>
        </a:graphic>
      </p:graphicFrame>
      <p:sp>
        <p:nvSpPr>
          <p:cNvPr id="75" name="Rounded Rectangle 74"/>
          <p:cNvSpPr/>
          <p:nvPr/>
        </p:nvSpPr>
        <p:spPr>
          <a:xfrm>
            <a:off x="2555692" y="2485106"/>
            <a:ext cx="208816" cy="275684"/>
          </a:xfrm>
          <a:prstGeom prst="roundRect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76" name="Rounded Rectangle 75"/>
          <p:cNvSpPr/>
          <p:nvPr/>
        </p:nvSpPr>
        <p:spPr>
          <a:xfrm>
            <a:off x="3151179" y="4627657"/>
            <a:ext cx="208816" cy="275684"/>
          </a:xfrm>
          <a:prstGeom prst="roundRect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78" name="Rounded Rectangle 77"/>
          <p:cNvSpPr/>
          <p:nvPr/>
        </p:nvSpPr>
        <p:spPr>
          <a:xfrm>
            <a:off x="3560372" y="2938788"/>
            <a:ext cx="208816" cy="275684"/>
          </a:xfrm>
          <a:prstGeom prst="roundRect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graphicFrame>
        <p:nvGraphicFramePr>
          <p:cNvPr id="90" name="Table 8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2717837"/>
              </p:ext>
            </p:extLst>
          </p:nvPr>
        </p:nvGraphicFramePr>
        <p:xfrm>
          <a:off x="5025544" y="1602694"/>
          <a:ext cx="2800888" cy="57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4080719118"/>
                    </a:ext>
                  </a:extLst>
                </a:gridCol>
                <a:gridCol w="1057544">
                  <a:extLst>
                    <a:ext uri="{9D8B030D-6E8A-4147-A177-3AD203B41FA5}">
                      <a16:colId xmlns:a16="http://schemas.microsoft.com/office/drawing/2014/main" val="3309078639"/>
                    </a:ext>
                  </a:extLst>
                </a:gridCol>
                <a:gridCol w="752744">
                  <a:extLst>
                    <a:ext uri="{9D8B030D-6E8A-4147-A177-3AD203B41FA5}">
                      <a16:colId xmlns:a16="http://schemas.microsoft.com/office/drawing/2014/main" val="306153793"/>
                    </a:ext>
                  </a:extLst>
                </a:gridCol>
              </a:tblGrid>
              <a:tr h="228600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bomber_units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50708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b="1" u="sng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UnitName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B_Type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BCount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52803"/>
                  </a:ext>
                </a:extLst>
              </a:tr>
            </a:tbl>
          </a:graphicData>
        </a:graphic>
      </p:graphicFrame>
      <p:graphicFrame>
        <p:nvGraphicFramePr>
          <p:cNvPr id="93" name="Table 9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6874591"/>
              </p:ext>
            </p:extLst>
          </p:nvPr>
        </p:nvGraphicFramePr>
        <p:xfrm>
          <a:off x="7949987" y="1602694"/>
          <a:ext cx="2048144" cy="57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4080719118"/>
                    </a:ext>
                  </a:extLst>
                </a:gridCol>
                <a:gridCol w="1057544">
                  <a:extLst>
                    <a:ext uri="{9D8B030D-6E8A-4147-A177-3AD203B41FA5}">
                      <a16:colId xmlns:a16="http://schemas.microsoft.com/office/drawing/2014/main" val="3309078639"/>
                    </a:ext>
                  </a:extLst>
                </a:gridCol>
              </a:tblGrid>
              <a:tr h="22860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C000"/>
                          </a:solidFill>
                        </a:rPr>
                        <a:t>bomber_inventory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50708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algn="ctr" defTabSz="457200" rtl="0" eaLnBrk="1" latinLnBrk="0" hangingPunct="1"/>
                      <a:r>
                        <a:rPr lang="en-US" sz="1200" b="1" u="sng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Bomber_N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B_Type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52803"/>
                  </a:ext>
                </a:extLst>
              </a:tr>
            </a:tbl>
          </a:graphicData>
        </a:graphic>
      </p:graphicFrame>
      <p:sp>
        <p:nvSpPr>
          <p:cNvPr id="94" name="Flowchart: Decision 93"/>
          <p:cNvSpPr/>
          <p:nvPr/>
        </p:nvSpPr>
        <p:spPr>
          <a:xfrm>
            <a:off x="2932235" y="4903341"/>
            <a:ext cx="1013460" cy="1013574"/>
          </a:xfrm>
          <a:prstGeom prst="flowChartDecision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FFC000"/>
                </a:solidFill>
              </a:rPr>
              <a:t>HAS</a:t>
            </a:r>
          </a:p>
        </p:txBody>
      </p:sp>
      <p:cxnSp>
        <p:nvCxnSpPr>
          <p:cNvPr id="95" name="Elbow Connector 94"/>
          <p:cNvCxnSpPr>
            <a:stCxn id="69" idx="1"/>
            <a:endCxn id="94" idx="1"/>
          </p:cNvCxnSpPr>
          <p:nvPr/>
        </p:nvCxnSpPr>
        <p:spPr>
          <a:xfrm rot="10800000" flipH="1">
            <a:off x="1706880" y="5410130"/>
            <a:ext cx="1225355" cy="1003141"/>
          </a:xfrm>
          <a:prstGeom prst="bentConnector3">
            <a:avLst>
              <a:gd name="adj1" fmla="val -7802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Elbow Connector 98"/>
          <p:cNvCxnSpPr>
            <a:stCxn id="94" idx="3"/>
            <a:endCxn id="36" idx="1"/>
          </p:cNvCxnSpPr>
          <p:nvPr/>
        </p:nvCxnSpPr>
        <p:spPr>
          <a:xfrm flipV="1">
            <a:off x="3945695" y="5120640"/>
            <a:ext cx="1258074" cy="289488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/>
          <p:cNvCxnSpPr>
            <a:stCxn id="94" idx="3"/>
            <a:endCxn id="38" idx="1"/>
          </p:cNvCxnSpPr>
          <p:nvPr/>
        </p:nvCxnSpPr>
        <p:spPr>
          <a:xfrm>
            <a:off x="3945695" y="5410128"/>
            <a:ext cx="3024528" cy="396312"/>
          </a:xfrm>
          <a:prstGeom prst="bentConnector3">
            <a:avLst>
              <a:gd name="adj1" fmla="val 20592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Elbow Connector 109"/>
          <p:cNvCxnSpPr>
            <a:stCxn id="4" idx="1"/>
            <a:endCxn id="94" idx="0"/>
          </p:cNvCxnSpPr>
          <p:nvPr/>
        </p:nvCxnSpPr>
        <p:spPr>
          <a:xfrm rot="10800000" flipH="1" flipV="1">
            <a:off x="1280161" y="1813559"/>
            <a:ext cx="2158804" cy="3089781"/>
          </a:xfrm>
          <a:prstGeom prst="bentConnector4">
            <a:avLst>
              <a:gd name="adj1" fmla="val -10589"/>
              <a:gd name="adj2" fmla="val 81843"/>
            </a:avLst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</p:cxnSp>
      <p:sp>
        <p:nvSpPr>
          <p:cNvPr id="112" name="Rounded Rectangle 111"/>
          <p:cNvSpPr/>
          <p:nvPr/>
        </p:nvSpPr>
        <p:spPr>
          <a:xfrm>
            <a:off x="2684668" y="5494248"/>
            <a:ext cx="208816" cy="275684"/>
          </a:xfrm>
          <a:prstGeom prst="roundRect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113" name="Rounded Rectangle 112"/>
          <p:cNvSpPr/>
          <p:nvPr/>
        </p:nvSpPr>
        <p:spPr>
          <a:xfrm>
            <a:off x="3985452" y="5452526"/>
            <a:ext cx="208816" cy="275684"/>
          </a:xfrm>
          <a:prstGeom prst="roundRect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5212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227" y="189671"/>
            <a:ext cx="3243736" cy="762307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Constraints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4113303"/>
              </p:ext>
            </p:extLst>
          </p:nvPr>
        </p:nvGraphicFramePr>
        <p:xfrm>
          <a:off x="565111" y="1438835"/>
          <a:ext cx="11038339" cy="312263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23088">
                  <a:extLst>
                    <a:ext uri="{9D8B030D-6E8A-4147-A177-3AD203B41FA5}">
                      <a16:colId xmlns:a16="http://schemas.microsoft.com/office/drawing/2014/main" val="3956810824"/>
                    </a:ext>
                  </a:extLst>
                </a:gridCol>
                <a:gridCol w="9215251">
                  <a:extLst>
                    <a:ext uri="{9D8B030D-6E8A-4147-A177-3AD203B41FA5}">
                      <a16:colId xmlns:a16="http://schemas.microsoft.com/office/drawing/2014/main" val="1527187353"/>
                    </a:ext>
                  </a:extLst>
                </a:gridCol>
              </a:tblGrid>
              <a:tr h="2279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Constraints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170216"/>
                  </a:ext>
                </a:extLst>
              </a:tr>
              <a:tr h="318470">
                <a:tc>
                  <a:txBody>
                    <a:bodyPr/>
                    <a:lstStyle/>
                    <a:p>
                      <a:r>
                        <a:rPr lang="en-US" sz="1400" b="1" dirty="0"/>
                        <a:t>USBomber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‘</a:t>
                      </a:r>
                      <a:r>
                        <a:rPr kumimoji="0" lang="en-US" sz="14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Strategic Bomber</a:t>
                      </a:r>
                      <a:r>
                        <a:rPr lang="en-US" sz="1400" baseline="0" dirty="0"/>
                        <a:t>’ is </a:t>
                      </a:r>
                      <a:r>
                        <a:rPr lang="en-US" sz="1400" dirty="0"/>
                        <a:t>Default</a:t>
                      </a:r>
                      <a:r>
                        <a:rPr lang="en-US" sz="1400" baseline="0" dirty="0"/>
                        <a:t> Value for BRole 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104688"/>
                  </a:ext>
                </a:extLst>
              </a:tr>
              <a:tr h="227925">
                <a:tc>
                  <a:txBody>
                    <a:bodyPr/>
                    <a:lstStyle/>
                    <a:p>
                      <a:r>
                        <a:rPr lang="en-US" sz="1400" b="1" dirty="0"/>
                        <a:t>bomber_general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kumimoji="0" lang="en-US" sz="14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Boeing</a:t>
                      </a:r>
                      <a:r>
                        <a:rPr kumimoji="0" lang="en-US" sz="1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is the Default Value for Manufacturer. Maintains Referential</a:t>
                      </a:r>
                      <a:r>
                        <a:rPr kumimoji="0" lang="en-US" sz="1400" b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Integrity with </a:t>
                      </a:r>
                      <a:r>
                        <a:rPr kumimoji="0" lang="en-US" sz="1400" b="1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USBomber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8474113"/>
                  </a:ext>
                </a:extLst>
              </a:tr>
              <a:tr h="227925">
                <a:tc>
                  <a:txBody>
                    <a:bodyPr/>
                    <a:lstStyle/>
                    <a:p>
                      <a:r>
                        <a:rPr lang="en-US" sz="1400" b="1" dirty="0"/>
                        <a:t>bomber_units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B_Type</a:t>
                      </a:r>
                      <a:r>
                        <a:rPr kumimoji="0" lang="en-US" sz="1400" b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value can only be ‘B1B’, ‘B2’, or ‘B52H’</a:t>
                      </a:r>
                      <a:endParaRPr kumimoji="0" lang="en-US" sz="14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777662"/>
                  </a:ext>
                </a:extLst>
              </a:tr>
              <a:tr h="227925">
                <a:tc>
                  <a:txBody>
                    <a:bodyPr/>
                    <a:lstStyle/>
                    <a:p>
                      <a:r>
                        <a:rPr lang="en-US" sz="1400" b="1" dirty="0"/>
                        <a:t>bomber_inventory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B_Type</a:t>
                      </a:r>
                      <a:r>
                        <a:rPr kumimoji="0" lang="en-US" sz="1400" b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value can only be ‘B1B’, ‘B2’, or ‘B52H’</a:t>
                      </a:r>
                      <a:endParaRPr kumimoji="0" lang="en-US" sz="14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176965"/>
                  </a:ext>
                </a:extLst>
              </a:tr>
              <a:tr h="227925">
                <a:tc>
                  <a:txBody>
                    <a:bodyPr/>
                    <a:lstStyle/>
                    <a:p>
                      <a:r>
                        <a:rPr lang="en-US" sz="1400" b="1" dirty="0"/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Maintains Referential</a:t>
                      </a:r>
                      <a:r>
                        <a:rPr kumimoji="0" lang="en-US" sz="1400" b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Integrity with </a:t>
                      </a:r>
                      <a:r>
                        <a:rPr kumimoji="0" lang="en-US" sz="1400" b="1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USBomber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0409306"/>
                  </a:ext>
                </a:extLst>
              </a:tr>
              <a:tr h="227925">
                <a:tc>
                  <a:txBody>
                    <a:bodyPr/>
                    <a:lstStyle/>
                    <a:p>
                      <a:r>
                        <a:rPr lang="en-US" sz="1400" b="1" dirty="0"/>
                        <a:t>armament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kumimoji="0" lang="en-US" sz="1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 the Default Value for InternalBays. Maintains Referential</a:t>
                      </a:r>
                      <a:r>
                        <a:rPr kumimoji="0" lang="en-US" sz="1400" b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Integrity with </a:t>
                      </a:r>
                      <a:r>
                        <a:rPr kumimoji="0" lang="en-US" sz="1400" b="1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USBomber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984973"/>
                  </a:ext>
                </a:extLst>
              </a:tr>
              <a:tr h="230170">
                <a:tc>
                  <a:txBody>
                    <a:bodyPr/>
                    <a:lstStyle/>
                    <a:p>
                      <a:r>
                        <a:rPr lang="en-US" sz="1400" b="1" dirty="0"/>
                        <a:t>avionics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effectLst/>
                        </a:rPr>
                        <a:t>Maintains Referential</a:t>
                      </a:r>
                      <a:r>
                        <a:rPr lang="en-US" sz="1400" b="0" baseline="0" dirty="0">
                          <a:effectLst/>
                        </a:rPr>
                        <a:t> Integrity with </a:t>
                      </a:r>
                      <a:r>
                        <a:rPr kumimoji="0" lang="en-US" sz="1400" b="1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USBomber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58855"/>
                  </a:ext>
                </a:extLst>
              </a:tr>
              <a:tr h="227925">
                <a:tc>
                  <a:txBody>
                    <a:bodyPr/>
                    <a:lstStyle/>
                    <a:p>
                      <a:r>
                        <a:rPr lang="en-US" sz="1400" b="1" dirty="0"/>
                        <a:t>characteristics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kumimoji="0" lang="en-US" sz="1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 the Default Value for Crew. Maintains Referential</a:t>
                      </a:r>
                      <a:r>
                        <a:rPr kumimoji="0" lang="en-US" sz="1400" b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Integrity with </a:t>
                      </a:r>
                      <a:r>
                        <a:rPr kumimoji="0" lang="en-US" sz="1400" b="1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bomber_general</a:t>
                      </a:r>
                      <a:endParaRPr kumimoji="0" lang="en-US" sz="1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6421771"/>
                  </a:ext>
                </a:extLst>
              </a:tr>
              <a:tr h="227925">
                <a:tc>
                  <a:txBody>
                    <a:bodyPr/>
                    <a:lstStyle/>
                    <a:p>
                      <a:r>
                        <a:rPr lang="en-US" sz="1400" b="1" dirty="0"/>
                        <a:t>powerplant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1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 the Default Value for Engines. Maintains Referential</a:t>
                      </a:r>
                      <a:r>
                        <a:rPr kumimoji="0" lang="en-US" sz="1400" b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Integrity with </a:t>
                      </a:r>
                      <a:r>
                        <a:rPr kumimoji="0" lang="en-US" sz="1400" b="1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bomber_general</a:t>
                      </a:r>
                      <a:endParaRPr kumimoji="0" lang="en-US" sz="1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8677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565110" y="4743522"/>
            <a:ext cx="4738409" cy="6096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FF0000"/>
                </a:solidFill>
              </a:rPr>
              <a:t>***</a:t>
            </a:r>
            <a:r>
              <a:rPr lang="en-US" sz="1400" b="1" dirty="0"/>
              <a:t> No attribute may have a NULL value</a:t>
            </a:r>
          </a:p>
          <a:p>
            <a:r>
              <a:rPr lang="en-US" sz="1400" b="1" dirty="0">
                <a:solidFill>
                  <a:srgbClr val="FF0000"/>
                </a:solidFill>
              </a:rPr>
              <a:t>***</a:t>
            </a:r>
            <a:r>
              <a:rPr lang="en-US" sz="1400" b="1" dirty="0"/>
              <a:t> All Constraints must be named except DEFAULT</a:t>
            </a:r>
          </a:p>
        </p:txBody>
      </p:sp>
    </p:spTree>
    <p:extLst>
      <p:ext uri="{BB962C8B-B14F-4D97-AF65-F5344CB8AC3E}">
        <p14:creationId xmlns:p14="http://schemas.microsoft.com/office/powerpoint/2010/main" val="3557070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227" y="189671"/>
            <a:ext cx="2318578" cy="762307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Queries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587984"/>
              </p:ext>
            </p:extLst>
          </p:nvPr>
        </p:nvGraphicFramePr>
        <p:xfrm>
          <a:off x="220227" y="1365121"/>
          <a:ext cx="11576423" cy="27610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72286">
                  <a:extLst>
                    <a:ext uri="{9D8B030D-6E8A-4147-A177-3AD203B41FA5}">
                      <a16:colId xmlns:a16="http://schemas.microsoft.com/office/drawing/2014/main" val="1229140224"/>
                    </a:ext>
                  </a:extLst>
                </a:gridCol>
                <a:gridCol w="10304137">
                  <a:extLst>
                    <a:ext uri="{9D8B030D-6E8A-4147-A177-3AD203B41FA5}">
                      <a16:colId xmlns:a16="http://schemas.microsoft.com/office/drawing/2014/main" val="231552603"/>
                    </a:ext>
                  </a:extLst>
                </a:gridCol>
              </a:tblGrid>
              <a:tr h="59924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Query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Question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436313"/>
                  </a:ext>
                </a:extLst>
              </a:tr>
              <a:tr h="34971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What is the total cost (in millions of dollars) of all B1B bombers assigned to the Ellsworth unit.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862562"/>
                  </a:ext>
                </a:extLst>
              </a:tr>
              <a:tr h="34971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How long does it take a B1B, flying at its maximum speed, to reach its operational range.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902166"/>
                  </a:ext>
                </a:extLst>
              </a:tr>
              <a:tr h="34971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How long does it take a B2, flying at half of its maximum speed, to reach a target 2,000 miles away.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390105"/>
                  </a:ext>
                </a:extLst>
              </a:tr>
              <a:tr h="34971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 What is the difference (in millions of dollars) between the total cost of all B1B bombers and the total cost of all B2 bombers.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871460"/>
                  </a:ext>
                </a:extLst>
              </a:tr>
              <a:tr h="594509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What is the maximum speed, maximum thrust, and radar of the B1 and B2 bombers</a:t>
                      </a:r>
                    </a:p>
                    <a:p>
                      <a:r>
                        <a:rPr lang="en-US" sz="1400" b="1" i="1" dirty="0"/>
                        <a:t>(you </a:t>
                      </a:r>
                      <a:r>
                        <a:rPr lang="en-US" sz="1400" b="1" i="1" dirty="0">
                          <a:solidFill>
                            <a:srgbClr val="FF0000"/>
                          </a:solidFill>
                        </a:rPr>
                        <a:t>must utilize </a:t>
                      </a:r>
                      <a:r>
                        <a:rPr lang="en-US" sz="1400" b="1" i="1" dirty="0"/>
                        <a:t>an Equijoin is the creation of this query)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218587"/>
                  </a:ext>
                </a:extLst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220227" y="4427875"/>
            <a:ext cx="11576423" cy="757311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400" b="1" dirty="0">
                <a:solidFill>
                  <a:srgbClr val="FF0000"/>
                </a:solidFill>
              </a:rPr>
              <a:t>*** </a:t>
            </a:r>
            <a:r>
              <a:rPr lang="en-US" sz="1400" b="1" dirty="0">
                <a:solidFill>
                  <a:schemeClr val="bg1"/>
                </a:solidFill>
              </a:rPr>
              <a:t>Remember to </a:t>
            </a:r>
            <a:r>
              <a:rPr lang="en-US" sz="1400" b="1" dirty="0">
                <a:solidFill>
                  <a:srgbClr val="FF0000"/>
                </a:solidFill>
              </a:rPr>
              <a:t>utilize all the tools you have </a:t>
            </a:r>
            <a:r>
              <a:rPr lang="en-US" sz="1400" b="1" dirty="0">
                <a:solidFill>
                  <a:schemeClr val="bg1"/>
                </a:solidFill>
              </a:rPr>
              <a:t>to get the answer to the questions listed above and to properly format the answer.</a:t>
            </a:r>
          </a:p>
          <a:p>
            <a:r>
              <a:rPr lang="en-US" sz="1400" b="1" dirty="0">
                <a:solidFill>
                  <a:srgbClr val="FF0000"/>
                </a:solidFill>
              </a:rPr>
              <a:t>***</a:t>
            </a:r>
            <a:r>
              <a:rPr lang="en-US" sz="1400" b="1" dirty="0"/>
              <a:t> Your queries must follow any guidelines established for the query(s) and have a formatted output that looks </a:t>
            </a:r>
            <a:r>
              <a:rPr lang="en-US" sz="1400" b="1" dirty="0">
                <a:solidFill>
                  <a:srgbClr val="FF0000"/>
                </a:solidFill>
              </a:rPr>
              <a:t>EXACTLY</a:t>
            </a:r>
            <a:r>
              <a:rPr lang="en-US" sz="1400" b="1" dirty="0"/>
              <a:t> as shown on slide 6 to be considered correct.</a:t>
            </a:r>
          </a:p>
        </p:txBody>
      </p:sp>
    </p:spTree>
    <p:extLst>
      <p:ext uri="{BB962C8B-B14F-4D97-AF65-F5344CB8AC3E}">
        <p14:creationId xmlns:p14="http://schemas.microsoft.com/office/powerpoint/2010/main" val="4255747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227" y="189671"/>
            <a:ext cx="4997232" cy="762307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Expected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6"/>
          <a:stretch/>
        </p:blipFill>
        <p:spPr>
          <a:xfrm>
            <a:off x="196215" y="1353250"/>
            <a:ext cx="6420746" cy="761945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2"/>
          <a:stretch/>
        </p:blipFill>
        <p:spPr>
          <a:xfrm>
            <a:off x="196215" y="2415273"/>
            <a:ext cx="5792008" cy="714609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1"/>
          <a:stretch/>
        </p:blipFill>
        <p:spPr>
          <a:xfrm>
            <a:off x="196215" y="3384653"/>
            <a:ext cx="5838825" cy="717272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Screen Clippi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3"/>
          <a:stretch/>
        </p:blipFill>
        <p:spPr>
          <a:xfrm>
            <a:off x="196215" y="4348440"/>
            <a:ext cx="6039693" cy="722609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15" y="5317594"/>
            <a:ext cx="6735115" cy="895475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Rounded Rectangle 10"/>
          <p:cNvSpPr/>
          <p:nvPr/>
        </p:nvSpPr>
        <p:spPr>
          <a:xfrm>
            <a:off x="6235908" y="1215408"/>
            <a:ext cx="531753" cy="275684"/>
          </a:xfrm>
          <a:prstGeom prst="roundRect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705163" y="2253037"/>
            <a:ext cx="531753" cy="275684"/>
          </a:xfrm>
          <a:prstGeom prst="roundRect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651375" y="3276976"/>
            <a:ext cx="531753" cy="275684"/>
          </a:xfrm>
          <a:prstGeom prst="roundRect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917251" y="4209602"/>
            <a:ext cx="531753" cy="275684"/>
          </a:xfrm>
          <a:prstGeom prst="roundRect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Q4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501784" y="5109618"/>
            <a:ext cx="531753" cy="275684"/>
          </a:xfrm>
          <a:prstGeom prst="roundRect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Q5</a:t>
            </a:r>
          </a:p>
        </p:txBody>
      </p:sp>
    </p:spTree>
    <p:extLst>
      <p:ext uri="{BB962C8B-B14F-4D97-AF65-F5344CB8AC3E}">
        <p14:creationId xmlns:p14="http://schemas.microsoft.com/office/powerpoint/2010/main" val="28846007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17481</TotalTime>
  <Words>617</Words>
  <Application>Microsoft Macintosh PowerPoint</Application>
  <PresentationFormat>Widescreen</PresentationFormat>
  <Paragraphs>116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 Black</vt:lpstr>
      <vt:lpstr>Calibri</vt:lpstr>
      <vt:lpstr>Arial</vt:lpstr>
      <vt:lpstr>Century Gothic</vt:lpstr>
      <vt:lpstr>MS UI Gothic</vt:lpstr>
      <vt:lpstr>Wingdings 3</vt:lpstr>
      <vt:lpstr>Ion</vt:lpstr>
      <vt:lpstr>Homework 2 Database Creation and Simple Query Script Creation</vt:lpstr>
      <vt:lpstr>General</vt:lpstr>
      <vt:lpstr>usstrikecommand Schema</vt:lpstr>
      <vt:lpstr>Constraints</vt:lpstr>
      <vt:lpstr>Queries</vt:lpstr>
      <vt:lpstr>Expected Output</vt:lpstr>
    </vt:vector>
  </TitlesOfParts>
  <Company>Pace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Programming</dc:title>
  <dc:creator>Gene Locklear</dc:creator>
  <cp:lastModifiedBy>Karen Joy</cp:lastModifiedBy>
  <cp:revision>172</cp:revision>
  <dcterms:created xsi:type="dcterms:W3CDTF">2018-08-06T13:23:52Z</dcterms:created>
  <dcterms:modified xsi:type="dcterms:W3CDTF">2020-09-22T22:57:59Z</dcterms:modified>
</cp:coreProperties>
</file>

<file path=docProps/thumbnail.jpeg>
</file>